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305268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27702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159042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59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970696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4079557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39630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29664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BED48-9451-4B0A-8985-B1DA7CE819F8}" type="datetimeFigureOut">
              <a:rPr lang="en-IN" smtClean="0"/>
              <a:t>27-07-2020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53828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CBED48-9451-4B0A-8985-B1DA7CE819F8}" type="datetimeFigureOut">
              <a:rPr lang="en-IN" smtClean="0"/>
              <a:t>27-07-2020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6477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CBED48-9451-4B0A-8985-B1DA7CE819F8}" type="datetimeFigureOut">
              <a:rPr lang="en-IN" smtClean="0"/>
              <a:t>27-07-2020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135677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CBED48-9451-4B0A-8985-B1DA7CE819F8}" type="datetimeFigureOut">
              <a:rPr lang="en-IN" smtClean="0"/>
              <a:t>27-07-2020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376301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BED48-9451-4B0A-8985-B1DA7CE819F8}" type="datetimeFigureOut">
              <a:rPr lang="en-IN" smtClean="0"/>
              <a:t>27-07-2020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47918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CBED48-9451-4B0A-8985-B1DA7CE819F8}" type="datetimeFigureOut">
              <a:rPr lang="en-IN" smtClean="0"/>
              <a:t>27-07-2020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251792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CBED48-9451-4B0A-8985-B1DA7CE819F8}" type="datetimeFigureOut">
              <a:rPr lang="en-IN" smtClean="0"/>
              <a:t>27-07-2020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C455249-191E-4480-866D-B5C0FF2E399E}" type="slidenum">
              <a:rPr lang="en-IN" smtClean="0"/>
              <a:t>‹#›</a:t>
            </a:fld>
            <a:endParaRPr lang="en-IN"/>
          </a:p>
        </p:txBody>
      </p:sp>
    </p:spTree>
    <p:extLst>
      <p:ext uri="{BB962C8B-B14F-4D97-AF65-F5344CB8AC3E}">
        <p14:creationId xmlns:p14="http://schemas.microsoft.com/office/powerpoint/2010/main" val="356375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CBED48-9451-4B0A-8985-B1DA7CE819F8}" type="datetimeFigureOut">
              <a:rPr lang="en-IN" smtClean="0"/>
              <a:t>27-07-2020</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C455249-191E-4480-866D-B5C0FF2E399E}" type="slidenum">
              <a:rPr lang="en-IN" smtClean="0"/>
              <a:t>‹#›</a:t>
            </a:fld>
            <a:endParaRPr lang="en-IN"/>
          </a:p>
        </p:txBody>
      </p:sp>
    </p:spTree>
    <p:extLst>
      <p:ext uri="{BB962C8B-B14F-4D97-AF65-F5344CB8AC3E}">
        <p14:creationId xmlns:p14="http://schemas.microsoft.com/office/powerpoint/2010/main" val="1272110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8045-E5F5-4C19-A29C-AC940947295F}"/>
              </a:ext>
            </a:extLst>
          </p:cNvPr>
          <p:cNvSpPr>
            <a:spLocks noGrp="1"/>
          </p:cNvSpPr>
          <p:nvPr>
            <p:ph type="ctrTitle"/>
          </p:nvPr>
        </p:nvSpPr>
        <p:spPr/>
        <p:txBody>
          <a:bodyPr/>
          <a:lstStyle/>
          <a:p>
            <a:r>
              <a:rPr lang="en-US" dirty="0"/>
              <a:t>Arab Conquest of Sindh</a:t>
            </a:r>
            <a:endParaRPr lang="en-IN" dirty="0"/>
          </a:p>
        </p:txBody>
      </p:sp>
      <p:sp>
        <p:nvSpPr>
          <p:cNvPr id="3" name="Subtitle 2">
            <a:extLst>
              <a:ext uri="{FF2B5EF4-FFF2-40B4-BE49-F238E27FC236}">
                <a16:creationId xmlns:a16="http://schemas.microsoft.com/office/drawing/2014/main" id="{6A0F7B0C-00B7-4CF1-A3D7-6F31DB0C5430}"/>
              </a:ext>
            </a:extLst>
          </p:cNvPr>
          <p:cNvSpPr>
            <a:spLocks noGrp="1"/>
          </p:cNvSpPr>
          <p:nvPr>
            <p:ph type="subTitle" idx="1"/>
          </p:nvPr>
        </p:nvSpPr>
        <p:spPr/>
        <p:txBody>
          <a:bodyPr>
            <a:normAutofit/>
          </a:bodyPr>
          <a:lstStyle/>
          <a:p>
            <a:pPr algn="ctr"/>
            <a:r>
              <a:rPr lang="en-US" sz="2800" dirty="0">
                <a:solidFill>
                  <a:schemeClr val="tx1"/>
                </a:solidFill>
              </a:rPr>
              <a:t>Its Impact</a:t>
            </a:r>
            <a:endParaRPr lang="en-IN" sz="2800" dirty="0">
              <a:solidFill>
                <a:schemeClr val="tx1"/>
              </a:solidFill>
            </a:endParaRPr>
          </a:p>
        </p:txBody>
      </p:sp>
    </p:spTree>
    <p:extLst>
      <p:ext uri="{BB962C8B-B14F-4D97-AF65-F5344CB8AC3E}">
        <p14:creationId xmlns:p14="http://schemas.microsoft.com/office/powerpoint/2010/main" val="383338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54C2F0-827D-40C2-9288-829C0F5A2903}"/>
              </a:ext>
            </a:extLst>
          </p:cNvPr>
          <p:cNvSpPr>
            <a:spLocks noGrp="1"/>
          </p:cNvSpPr>
          <p:nvPr>
            <p:ph idx="1"/>
          </p:nvPr>
        </p:nvSpPr>
        <p:spPr>
          <a:xfrm>
            <a:off x="677334" y="689548"/>
            <a:ext cx="8596668" cy="5501389"/>
          </a:xfrm>
        </p:spPr>
        <p:txBody>
          <a:bodyPr>
            <a:normAutofit fontScale="85000" lnSpcReduction="20000"/>
          </a:bodyPr>
          <a:lstStyle/>
          <a:p>
            <a:r>
              <a:rPr lang="en-US" dirty="0"/>
              <a:t>The Conquest was against the background of rapid expansion that the first contacts between Islam and India took place. </a:t>
            </a:r>
          </a:p>
          <a:p>
            <a:r>
              <a:rPr lang="en-US" dirty="0"/>
              <a:t>Since time immemorial spices and other articles from India and southeast Asia had been in great demand in Egypt and southern Europe, with the transit trade largely in the hands of Arabs, who brought merchandise from the Indian ports to Yemen in southern Arabia. </a:t>
            </a:r>
          </a:p>
          <a:p>
            <a:r>
              <a:rPr lang="en-US" dirty="0"/>
              <a:t>The goods were then sent by land to the Syrian ports to be shipped again to Egypt and Europe. The rise of Islam did not, therefore, give rise to the connection with India, but it added a new dimension.</a:t>
            </a:r>
          </a:p>
          <a:p>
            <a:r>
              <a:rPr lang="en-US" dirty="0"/>
              <a:t> Trade continued after the Arabs had embraced Islam, and the first major conflict between the Indian subcontinent and Muslim Arabia arose out of developments connected with Arab sailors plying their trade about the Indian Ocean.</a:t>
            </a:r>
          </a:p>
          <a:p>
            <a:r>
              <a:rPr lang="en-US" dirty="0"/>
              <a:t> They sailed as far as Ceylon, and when some of them died on that island, the local ruler thought it expedient to send their widows and children to Arabia, with gifts and letters of goodwill for </a:t>
            </a:r>
            <a:r>
              <a:rPr lang="en-US" dirty="0" err="1"/>
              <a:t>Hajjaj</a:t>
            </a:r>
            <a:r>
              <a:rPr lang="en-US" dirty="0"/>
              <a:t> (661-714), the powerful viceroy of the eastern provinces of the Umayyad empire. </a:t>
            </a:r>
          </a:p>
          <a:p>
            <a:r>
              <a:rPr lang="en-US" dirty="0"/>
              <a:t>Unfavorable winds drove the vessels carrying the gifts and the survivors close to the shores of </a:t>
            </a:r>
            <a:r>
              <a:rPr lang="en-US" dirty="0" err="1"/>
              <a:t>Debul</a:t>
            </a:r>
            <a:r>
              <a:rPr lang="en-US" dirty="0"/>
              <a:t> (an inland port near modern Karachi). Here pirates attacked them, plundered the gifts, and took the Muslim women and children as captives.</a:t>
            </a:r>
          </a:p>
          <a:p>
            <a:r>
              <a:rPr lang="en-US" dirty="0"/>
              <a:t> </a:t>
            </a:r>
            <a:r>
              <a:rPr lang="en-US" dirty="0" err="1"/>
              <a:t>Hajjaj</a:t>
            </a:r>
            <a:r>
              <a:rPr lang="en-US" dirty="0"/>
              <a:t>, on learning of this, protested to </a:t>
            </a:r>
            <a:r>
              <a:rPr lang="en-US" dirty="0" err="1"/>
              <a:t>Dahar</a:t>
            </a:r>
            <a:r>
              <a:rPr lang="en-US" dirty="0"/>
              <a:t>, the ruler of Sind, and demanded the release of the prisoners and restoration of the booty, but he received only an evasive reply. </a:t>
            </a:r>
          </a:p>
          <a:p>
            <a:r>
              <a:rPr lang="en-US" dirty="0"/>
              <a:t>The enraged </a:t>
            </a:r>
            <a:r>
              <a:rPr lang="en-US" dirty="0" err="1"/>
              <a:t>Hajjaj</a:t>
            </a:r>
            <a:r>
              <a:rPr lang="en-US" dirty="0"/>
              <a:t>, famous in Arab history as much for his severity as for his administrative ability, persuaded Caliph Walid to authorize punitive measures against </a:t>
            </a:r>
            <a:r>
              <a:rPr lang="en-US" dirty="0" err="1"/>
              <a:t>Dahar</a:t>
            </a:r>
            <a:r>
              <a:rPr lang="en-US" dirty="0"/>
              <a:t>.</a:t>
            </a:r>
          </a:p>
          <a:p>
            <a:endParaRPr lang="en-IN" dirty="0"/>
          </a:p>
        </p:txBody>
      </p:sp>
      <p:pic>
        <p:nvPicPr>
          <p:cNvPr id="2" name="Recorded Sound">
            <a:hlinkClick r:id="" action="ppaction://media"/>
            <a:extLst>
              <a:ext uri="{FF2B5EF4-FFF2-40B4-BE49-F238E27FC236}">
                <a16:creationId xmlns:a16="http://schemas.microsoft.com/office/drawing/2014/main" id="{5DAD476B-CC9C-431A-BDBC-244EE9A06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3034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8C517-0807-47DE-BE84-8719AC823D74}"/>
              </a:ext>
            </a:extLst>
          </p:cNvPr>
          <p:cNvSpPr>
            <a:spLocks noGrp="1"/>
          </p:cNvSpPr>
          <p:nvPr>
            <p:ph idx="1"/>
          </p:nvPr>
        </p:nvSpPr>
        <p:spPr>
          <a:xfrm>
            <a:off x="677334" y="1004341"/>
            <a:ext cx="8596668" cy="5037021"/>
          </a:xfrm>
        </p:spPr>
        <p:txBody>
          <a:bodyPr>
            <a:normAutofit/>
          </a:bodyPr>
          <a:lstStyle/>
          <a:p>
            <a:r>
              <a:rPr lang="en-US" dirty="0"/>
              <a:t>    Two expeditions sent against </a:t>
            </a:r>
            <a:r>
              <a:rPr lang="en-US" dirty="0" err="1"/>
              <a:t>Dahar</a:t>
            </a:r>
            <a:r>
              <a:rPr lang="en-US" dirty="0"/>
              <a:t> ended in failure, but for the third, </a:t>
            </a:r>
            <a:r>
              <a:rPr lang="en-US" dirty="0" err="1"/>
              <a:t>Hajjaj</a:t>
            </a:r>
            <a:r>
              <a:rPr lang="en-US" dirty="0"/>
              <a:t> sent a hand-picked body of soldiers under the command of his son-in-law, Muhammad ibn </a:t>
            </a:r>
            <a:r>
              <a:rPr lang="en-US" dirty="0" err="1"/>
              <a:t>Qasim</a:t>
            </a:r>
            <a:r>
              <a:rPr lang="en-US" dirty="0"/>
              <a:t>. </a:t>
            </a:r>
          </a:p>
          <a:p>
            <a:r>
              <a:rPr lang="en-US" dirty="0"/>
              <a:t>The Arab general, with six thousand horsemen, a camel corps of equal strength, and a baggage train of three thousand camels, marched against </a:t>
            </a:r>
            <a:r>
              <a:rPr lang="en-US" dirty="0" err="1"/>
              <a:t>Debul</a:t>
            </a:r>
            <a:r>
              <a:rPr lang="en-US" dirty="0"/>
              <a:t> by way of Shiraz and through </a:t>
            </a:r>
            <a:r>
              <a:rPr lang="en-US" dirty="0" err="1"/>
              <a:t>Makran</a:t>
            </a:r>
            <a:r>
              <a:rPr lang="en-US" dirty="0"/>
              <a:t>.</a:t>
            </a:r>
          </a:p>
          <a:p>
            <a:r>
              <a:rPr lang="en-US" dirty="0"/>
              <a:t> He received reinforcements on the way and in the autumn of 711 appeared before </a:t>
            </a:r>
            <a:r>
              <a:rPr lang="en-US" dirty="0" err="1"/>
              <a:t>Debul</a:t>
            </a:r>
            <a:r>
              <a:rPr lang="en-US" dirty="0"/>
              <a:t>. </a:t>
            </a:r>
          </a:p>
          <a:p>
            <a:r>
              <a:rPr lang="en-US" dirty="0" err="1"/>
              <a:t>Hajjaj</a:t>
            </a:r>
            <a:r>
              <a:rPr lang="en-US" dirty="0"/>
              <a:t>, who had made very thorough preparations, sent the siege artillery by sea, including a huge </a:t>
            </a:r>
            <a:r>
              <a:rPr lang="en-US" dirty="0" err="1"/>
              <a:t>balista</a:t>
            </a:r>
            <a:r>
              <a:rPr lang="en-US" dirty="0"/>
              <a:t>, affectionately called </a:t>
            </a:r>
            <a:r>
              <a:rPr lang="en-US" i="1" dirty="0"/>
              <a:t>al-'</a:t>
            </a:r>
            <a:r>
              <a:rPr lang="en-US" i="1" dirty="0" err="1"/>
              <a:t>arus</a:t>
            </a:r>
            <a:r>
              <a:rPr lang="en-US" dirty="0"/>
              <a:t>, "the bride," which was worked by five hundred men. </a:t>
            </a:r>
          </a:p>
          <a:p>
            <a:r>
              <a:rPr lang="en-US" dirty="0"/>
              <a:t>Protected by strong stone fortifications, the </a:t>
            </a:r>
            <a:r>
              <a:rPr lang="en-US" dirty="0" err="1"/>
              <a:t>Debul</a:t>
            </a:r>
            <a:r>
              <a:rPr lang="en-US" dirty="0"/>
              <a:t> garrison offered stiff resistance, but ultimately the fort was captured and the Muslim flag was hoisted for the first time on the soil of the Indian subcontinent.</a:t>
            </a:r>
            <a:endParaRPr lang="en-IN" dirty="0"/>
          </a:p>
        </p:txBody>
      </p:sp>
    </p:spTree>
    <p:extLst>
      <p:ext uri="{BB962C8B-B14F-4D97-AF65-F5344CB8AC3E}">
        <p14:creationId xmlns:p14="http://schemas.microsoft.com/office/powerpoint/2010/main" val="374790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13183-5554-422E-BC20-671DC7FB2104}"/>
              </a:ext>
            </a:extLst>
          </p:cNvPr>
          <p:cNvSpPr>
            <a:spLocks noGrp="1"/>
          </p:cNvSpPr>
          <p:nvPr>
            <p:ph idx="1"/>
          </p:nvPr>
        </p:nvSpPr>
        <p:spPr>
          <a:xfrm>
            <a:off x="884420" y="344774"/>
            <a:ext cx="8389582" cy="5696589"/>
          </a:xfrm>
        </p:spPr>
        <p:txBody>
          <a:bodyPr>
            <a:normAutofit fontScale="92500" lnSpcReduction="20000"/>
          </a:bodyPr>
          <a:lstStyle/>
          <a:p>
            <a:r>
              <a:rPr lang="en-US" dirty="0"/>
              <a:t>  Making light of the fall of </a:t>
            </a:r>
            <a:r>
              <a:rPr lang="en-US" dirty="0" err="1"/>
              <a:t>Debul</a:t>
            </a:r>
            <a:r>
              <a:rPr lang="en-US" dirty="0"/>
              <a:t> as a mere commercial town, </a:t>
            </a:r>
            <a:r>
              <a:rPr lang="en-US" dirty="0" err="1"/>
              <a:t>Dahar</a:t>
            </a:r>
            <a:r>
              <a:rPr lang="en-US" dirty="0"/>
              <a:t> made plans to give battle before the strong fortress of </a:t>
            </a:r>
            <a:r>
              <a:rPr lang="en-US" dirty="0" err="1"/>
              <a:t>Brahmanabad</a:t>
            </a:r>
            <a:r>
              <a:rPr lang="en-US" dirty="0"/>
              <a:t>.</a:t>
            </a:r>
          </a:p>
          <a:p>
            <a:r>
              <a:rPr lang="en-US" dirty="0"/>
              <a:t> A decisive encounter did not take place for several months, however, owing to the difficulties confronting the Arabs. Apart from the greater forces assembled by </a:t>
            </a:r>
            <a:r>
              <a:rPr lang="en-US" dirty="0" err="1"/>
              <a:t>Dahar</a:t>
            </a:r>
            <a:r>
              <a:rPr lang="en-US" dirty="0"/>
              <a:t>, an epidemic of scurvy broke out among the Arab troops, and their horses also suffered from sickness.</a:t>
            </a:r>
          </a:p>
          <a:p>
            <a:r>
              <a:rPr lang="en-US" dirty="0"/>
              <a:t> </a:t>
            </a:r>
            <a:r>
              <a:rPr lang="en-US" dirty="0" err="1"/>
              <a:t>Hajjaj</a:t>
            </a:r>
            <a:r>
              <a:rPr lang="en-US" dirty="0"/>
              <a:t> sent reinforcements, but perhaps even more valuable was the assistance he rendered in dealing with the scurvy. His manner of transporting a large supply of vinegar in concentrated form illustrates the resourcefulness of the early Arabs. </a:t>
            </a:r>
          </a:p>
          <a:p>
            <a:r>
              <a:rPr lang="en-US" dirty="0"/>
              <a:t>Cotton was soaked in thick concentrated vinegar and dried. This operation was repeated until the cotton could hold no more liquid; then the cotton was sent to Sind, where the vinegar was extracted by soaking the cotton in water. </a:t>
            </a:r>
          </a:p>
          <a:p>
            <a:r>
              <a:rPr lang="en-US" dirty="0"/>
              <a:t>This supply of vinegar brought the scurvy under control, and in the extreme heat of June, 712, the Arabs crossed the river and faced </a:t>
            </a:r>
            <a:r>
              <a:rPr lang="en-US" dirty="0" err="1"/>
              <a:t>Dahar's</a:t>
            </a:r>
            <a:r>
              <a:rPr lang="en-US" dirty="0"/>
              <a:t> army. </a:t>
            </a:r>
          </a:p>
          <a:p>
            <a:r>
              <a:rPr lang="en-US" dirty="0"/>
              <a:t>The battle was fought with great vigor on both sides, but the superior Arab generalship and the skill of the Arab archers gave them the victory. </a:t>
            </a:r>
          </a:p>
          <a:p>
            <a:r>
              <a:rPr lang="en-US" dirty="0" err="1"/>
              <a:t>Dahar</a:t>
            </a:r>
            <a:r>
              <a:rPr lang="en-US" dirty="0"/>
              <a:t> lost his life on the battlefield, and with his death the Hindu army lost heart and fled from the field. </a:t>
            </a:r>
          </a:p>
          <a:p>
            <a:r>
              <a:rPr lang="en-US" dirty="0"/>
              <a:t>Muhammad captured </a:t>
            </a:r>
            <a:r>
              <a:rPr lang="en-US" dirty="0" err="1"/>
              <a:t>Brahmanabad</a:t>
            </a:r>
            <a:r>
              <a:rPr lang="en-US" dirty="0"/>
              <a:t>, and married Rani </a:t>
            </a:r>
            <a:r>
              <a:rPr lang="en-US" dirty="0" err="1"/>
              <a:t>Ladi</a:t>
            </a:r>
            <a:r>
              <a:rPr lang="en-US" dirty="0"/>
              <a:t>, </a:t>
            </a:r>
            <a:r>
              <a:rPr lang="en-US" dirty="0" err="1"/>
              <a:t>Dahar's</a:t>
            </a:r>
            <a:r>
              <a:rPr lang="en-US" dirty="0"/>
              <a:t> widow, thus become the master of Lower Sind.</a:t>
            </a:r>
            <a:endParaRPr lang="en-IN" dirty="0"/>
          </a:p>
        </p:txBody>
      </p:sp>
    </p:spTree>
    <p:extLst>
      <p:ext uri="{BB962C8B-B14F-4D97-AF65-F5344CB8AC3E}">
        <p14:creationId xmlns:p14="http://schemas.microsoft.com/office/powerpoint/2010/main" val="1423379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0542A-0F57-4E9B-99E2-520BA0239081}"/>
              </a:ext>
            </a:extLst>
          </p:cNvPr>
          <p:cNvSpPr>
            <a:spLocks noGrp="1"/>
          </p:cNvSpPr>
          <p:nvPr>
            <p:ph idx="1"/>
          </p:nvPr>
        </p:nvSpPr>
        <p:spPr>
          <a:xfrm>
            <a:off x="677334" y="644577"/>
            <a:ext cx="8596668" cy="5396785"/>
          </a:xfrm>
        </p:spPr>
        <p:txBody>
          <a:bodyPr>
            <a:normAutofit fontScale="85000" lnSpcReduction="20000"/>
          </a:bodyPr>
          <a:lstStyle/>
          <a:p>
            <a:r>
              <a:rPr lang="en-US" dirty="0"/>
              <a:t>   The comparative ease with which the Arabs defeated the Indian forces and occupied a large territory calls for explanation.</a:t>
            </a:r>
          </a:p>
          <a:p>
            <a:r>
              <a:rPr lang="en-US" dirty="0"/>
              <a:t> It was due partly to the quality of their troops, the ability of the military commander, and the superiority of the Arab military technique. </a:t>
            </a:r>
          </a:p>
          <a:p>
            <a:r>
              <a:rPr lang="en-US" dirty="0"/>
              <a:t>But the conciliatory policy which Muhammad ibn </a:t>
            </a:r>
            <a:r>
              <a:rPr lang="en-US" dirty="0" err="1"/>
              <a:t>Qasirn</a:t>
            </a:r>
            <a:r>
              <a:rPr lang="en-US" dirty="0"/>
              <a:t> adopted towards all those who submitted to the Arabs also facilitated his task, and the Arab conquest was noteworthy more for voluntary surrenders than for bloody battles. A</a:t>
            </a:r>
          </a:p>
          <a:p>
            <a:r>
              <a:rPr lang="en-US" dirty="0"/>
              <a:t>t </a:t>
            </a:r>
            <a:r>
              <a:rPr lang="en-US" dirty="0" err="1"/>
              <a:t>Nirun</a:t>
            </a:r>
            <a:r>
              <a:rPr lang="en-US" dirty="0"/>
              <a:t>, for example, the Buddhist priests welcomed the general, and at </a:t>
            </a:r>
            <a:r>
              <a:rPr lang="en-US" dirty="0" err="1"/>
              <a:t>Sehwan</a:t>
            </a:r>
            <a:r>
              <a:rPr lang="en-US" dirty="0"/>
              <a:t> the populace revolted against the Hindu governor and submitted to Muhammad ibn </a:t>
            </a:r>
            <a:r>
              <a:rPr lang="en-US" dirty="0" err="1"/>
              <a:t>Qasim</a:t>
            </a:r>
            <a:r>
              <a:rPr lang="en-US" dirty="0"/>
              <a:t>.</a:t>
            </a:r>
          </a:p>
          <a:p>
            <a:r>
              <a:rPr lang="en-US" dirty="0"/>
              <a:t> Popular dissatisfaction with the former rulers, or at least indifference to their fate, seems in fact to have </a:t>
            </a:r>
            <a:r>
              <a:rPr lang="en-US" dirty="0" err="1"/>
              <a:t>contnbuted</a:t>
            </a:r>
            <a:r>
              <a:rPr lang="en-US" dirty="0"/>
              <a:t> substantially to Arab success.</a:t>
            </a:r>
          </a:p>
          <a:p>
            <a:r>
              <a:rPr lang="en-US" dirty="0"/>
              <a:t> A large proportion of the population of Sind and Multan was Buddhist, but </a:t>
            </a:r>
            <a:r>
              <a:rPr lang="en-US" dirty="0" err="1"/>
              <a:t>Chach</a:t>
            </a:r>
            <a:r>
              <a:rPr lang="en-US" dirty="0"/>
              <a:t>, a Brahmin minister of the Buddhist king, had usurped the throne in 622, and his dynasty was not popular with large sections of the people.</a:t>
            </a:r>
          </a:p>
          <a:p>
            <a:r>
              <a:rPr lang="en-US" dirty="0"/>
              <a:t> Even the chiefs and officials were quick to offer allegiance to the Arabs. As R. C. Majumdar has remarked: "To the inexplicable want of strategy on the part of </a:t>
            </a:r>
            <a:r>
              <a:rPr lang="en-US" dirty="0" err="1"/>
              <a:t>Dahar</a:t>
            </a:r>
            <a:r>
              <a:rPr lang="en-US" dirty="0"/>
              <a:t> and the treachery of the Buddhists of the south, we must add the base betrayal of the chief officials and grandees of Sind to account for its ignominious end. </a:t>
            </a:r>
          </a:p>
          <a:p>
            <a:r>
              <a:rPr lang="en-US" dirty="0"/>
              <a:t>All important chiefs and officials seem to have deserted his cause. This is partly accounted for by the superstitious idea prevailing among the people that according to the Hindu Sastras the country was destined to fall into the hands of the Muhammadans, and it was, therefore, useless to fight. But the attitude of chiefs was perhaps due also to personal feelings against the son of the usurper who had driven out the old royal family."</a:t>
            </a:r>
            <a:endParaRPr lang="en-IN" dirty="0"/>
          </a:p>
        </p:txBody>
      </p:sp>
    </p:spTree>
    <p:extLst>
      <p:ext uri="{BB962C8B-B14F-4D97-AF65-F5344CB8AC3E}">
        <p14:creationId xmlns:p14="http://schemas.microsoft.com/office/powerpoint/2010/main" val="302708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6C2532-D174-4979-9512-7E4F81BC5745}"/>
              </a:ext>
            </a:extLst>
          </p:cNvPr>
          <p:cNvSpPr>
            <a:spLocks noGrp="1"/>
          </p:cNvSpPr>
          <p:nvPr>
            <p:ph idx="1"/>
          </p:nvPr>
        </p:nvSpPr>
        <p:spPr>
          <a:xfrm>
            <a:off x="614597" y="404734"/>
            <a:ext cx="8784236" cy="5831174"/>
          </a:xfrm>
        </p:spPr>
        <p:txBody>
          <a:bodyPr>
            <a:normAutofit fontScale="85000" lnSpcReduction="20000"/>
          </a:bodyPr>
          <a:lstStyle/>
          <a:p>
            <a:r>
              <a:rPr lang="en-US" dirty="0"/>
              <a:t> Muhammad ibn </a:t>
            </a:r>
            <a:r>
              <a:rPr lang="en-US" dirty="0" err="1"/>
              <a:t>Qasim</a:t>
            </a:r>
            <a:r>
              <a:rPr lang="en-US" dirty="0"/>
              <a:t> was only seventeen when he was appointed to a hazardous military command in a distant and little-known territory. </a:t>
            </a:r>
          </a:p>
          <a:p>
            <a:r>
              <a:rPr lang="en-US" dirty="0"/>
              <a:t>Apparently he was selected because of his kinship with the all-powerful </a:t>
            </a:r>
            <a:r>
              <a:rPr lang="en-US" dirty="0" err="1"/>
              <a:t>Hajjaj</a:t>
            </a:r>
            <a:r>
              <a:rPr lang="en-US" dirty="0"/>
              <a:t>, but he had already been a successful governor of Shiraz ,and his efficiency in carrying out his assignment in Sind fully justified the choice.</a:t>
            </a:r>
          </a:p>
          <a:p>
            <a:r>
              <a:rPr lang="en-US" dirty="0"/>
              <a:t>His great achievement was, of course, as a military commander and the way in which he and his troops overwhelmed bigger forces. </a:t>
            </a:r>
          </a:p>
          <a:p>
            <a:r>
              <a:rPr lang="en-US" dirty="0"/>
              <a:t>He combined great courage and resourcefulness with moderation and statesmanship of a high order. He had a warm personality, ready to enjoy the humor of new and odd situations and to exchange jokes with his companions. </a:t>
            </a:r>
          </a:p>
          <a:p>
            <a:r>
              <a:rPr lang="en-US" dirty="0"/>
              <a:t>With all this he was a disciplined soldier, as is evident from the manner in which he carried out </a:t>
            </a:r>
            <a:r>
              <a:rPr lang="en-US" dirty="0" err="1"/>
              <a:t>Hajjaj's</a:t>
            </a:r>
            <a:r>
              <a:rPr lang="en-US" dirty="0"/>
              <a:t> directions and later quietly, without demur, submitted to the orders of the new caliph in his last supreme act of self-renunciation. </a:t>
            </a:r>
          </a:p>
          <a:p>
            <a:r>
              <a:rPr lang="en-US" dirty="0"/>
              <a:t>In emphasizing this side of Muhammad ibn </a:t>
            </a:r>
            <a:r>
              <a:rPr lang="en-US" dirty="0" err="1"/>
              <a:t>Qasim's</a:t>
            </a:r>
            <a:r>
              <a:rPr lang="en-US" dirty="0"/>
              <a:t> character it should be remembered that he was the leader of a punitive expedition. </a:t>
            </a:r>
          </a:p>
          <a:p>
            <a:r>
              <a:rPr lang="en-US" dirty="0"/>
              <a:t>At </a:t>
            </a:r>
            <a:r>
              <a:rPr lang="en-US" dirty="0" err="1"/>
              <a:t>Debul</a:t>
            </a:r>
            <a:r>
              <a:rPr lang="en-US" dirty="0"/>
              <a:t>, where he had to blot out the memories of the defeat and massacre of the Arab forces sent earlier against </a:t>
            </a:r>
            <a:r>
              <a:rPr lang="en-US" dirty="0" err="1"/>
              <a:t>Dahar</a:t>
            </a:r>
            <a:r>
              <a:rPr lang="en-US" dirty="0"/>
              <a:t>, and later at Multan, where he was stubbornly resisted, he was harsh and ruthless, but such occasions were exceptional.</a:t>
            </a:r>
          </a:p>
          <a:p>
            <a:r>
              <a:rPr lang="en-US" dirty="0"/>
              <a:t> Normally he was humane and considerate, and though no subordinate of </a:t>
            </a:r>
            <a:r>
              <a:rPr lang="en-US" dirty="0" err="1"/>
              <a:t>Hajjaj</a:t>
            </a:r>
            <a:r>
              <a:rPr lang="en-US" dirty="0"/>
              <a:t> could afford to show any weakness, Muhammad achieved his object more by negotiation and grant of liberal terms than by warfare.</a:t>
            </a:r>
          </a:p>
          <a:p>
            <a:r>
              <a:rPr lang="en-US" dirty="0"/>
              <a:t> He made systematic efforts to seek out the officers of the old regime, showered honors and favors on them, and made them his collaborators in the task of administration.</a:t>
            </a:r>
            <a:endParaRPr lang="en-IN" dirty="0"/>
          </a:p>
        </p:txBody>
      </p:sp>
    </p:spTree>
    <p:extLst>
      <p:ext uri="{BB962C8B-B14F-4D97-AF65-F5344CB8AC3E}">
        <p14:creationId xmlns:p14="http://schemas.microsoft.com/office/powerpoint/2010/main" val="4075570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CCD1A-DC28-4CDA-B5D7-16D036CFBE1C}"/>
              </a:ext>
            </a:extLst>
          </p:cNvPr>
          <p:cNvSpPr>
            <a:spLocks noGrp="1"/>
          </p:cNvSpPr>
          <p:nvPr>
            <p:ph idx="1"/>
          </p:nvPr>
        </p:nvSpPr>
        <p:spPr>
          <a:xfrm>
            <a:off x="677334" y="539647"/>
            <a:ext cx="8596668" cy="5501716"/>
          </a:xfrm>
        </p:spPr>
        <p:txBody>
          <a:bodyPr>
            <a:normAutofit lnSpcReduction="10000"/>
          </a:bodyPr>
          <a:lstStyle/>
          <a:p>
            <a:r>
              <a:rPr lang="en-US" dirty="0"/>
              <a:t>  Foremost among these were </a:t>
            </a:r>
            <a:r>
              <a:rPr lang="en-US" dirty="0" err="1"/>
              <a:t>Sisakar</a:t>
            </a:r>
            <a:r>
              <a:rPr lang="en-US" dirty="0"/>
              <a:t>, Raja </a:t>
            </a:r>
            <a:r>
              <a:rPr lang="en-US" dirty="0" err="1"/>
              <a:t>Dahar's</a:t>
            </a:r>
            <a:r>
              <a:rPr lang="en-US" dirty="0"/>
              <a:t> minister, and </a:t>
            </a:r>
            <a:r>
              <a:rPr lang="en-US" dirty="0" err="1"/>
              <a:t>Kaksa</a:t>
            </a:r>
            <a:r>
              <a:rPr lang="en-US" dirty="0"/>
              <a:t>, the raja's nephew. </a:t>
            </a:r>
          </a:p>
          <a:p>
            <a:r>
              <a:rPr lang="en-US" dirty="0" err="1"/>
              <a:t>Sisakar</a:t>
            </a:r>
            <a:r>
              <a:rPr lang="en-US" dirty="0"/>
              <a:t> won his way into Muhammad ibn </a:t>
            </a:r>
            <a:r>
              <a:rPr lang="en-US" dirty="0" err="1"/>
              <a:t>Qasim's</a:t>
            </a:r>
            <a:r>
              <a:rPr lang="en-US" dirty="0"/>
              <a:t> favor by restoring the widows and children of the Arabian sailors, whose capture by pirates had originally brought down </a:t>
            </a:r>
            <a:r>
              <a:rPr lang="en-US" dirty="0" err="1"/>
              <a:t>Hajjaj's</a:t>
            </a:r>
            <a:r>
              <a:rPr lang="en-US" dirty="0"/>
              <a:t> wrath on </a:t>
            </a:r>
            <a:r>
              <a:rPr lang="en-US" dirty="0" err="1"/>
              <a:t>Dahar</a:t>
            </a:r>
            <a:r>
              <a:rPr lang="en-US" dirty="0"/>
              <a:t>. </a:t>
            </a:r>
          </a:p>
          <a:p>
            <a:r>
              <a:rPr lang="en-US" dirty="0" err="1"/>
              <a:t>Sisakar</a:t>
            </a:r>
            <a:r>
              <a:rPr lang="en-US" dirty="0"/>
              <a:t> was made principal adviser in affairs relating to Lower Sind. </a:t>
            </a:r>
            <a:r>
              <a:rPr lang="en-US" dirty="0" err="1"/>
              <a:t>Kaksa's</a:t>
            </a:r>
            <a:r>
              <a:rPr lang="en-US" dirty="0"/>
              <a:t> position was even more important. </a:t>
            </a:r>
          </a:p>
          <a:p>
            <a:r>
              <a:rPr lang="en-US" dirty="0"/>
              <a:t>"The minister </a:t>
            </a:r>
            <a:r>
              <a:rPr lang="en-US" dirty="0" err="1"/>
              <a:t>Kaksa</a:t>
            </a:r>
            <a:r>
              <a:rPr lang="en-US" dirty="0"/>
              <a:t>," according to an early historian, "was a learned man and a philosopher of Hind. When he came to transact business, Muhammad ibn </a:t>
            </a:r>
            <a:r>
              <a:rPr lang="en-US" dirty="0" err="1"/>
              <a:t>Qasim</a:t>
            </a:r>
            <a:r>
              <a:rPr lang="en-US" dirty="0"/>
              <a:t> used to make him sit before the throne and then consult him, and </a:t>
            </a:r>
            <a:r>
              <a:rPr lang="en-US" dirty="0" err="1"/>
              <a:t>Kaksa</a:t>
            </a:r>
            <a:r>
              <a:rPr lang="en-US" dirty="0"/>
              <a:t> took precedence in the army before all the nobles and commanders. </a:t>
            </a:r>
          </a:p>
          <a:p>
            <a:r>
              <a:rPr lang="en-US" dirty="0"/>
              <a:t>He collected the revenue of the country and the treasury was placed under his seal. </a:t>
            </a:r>
          </a:p>
          <a:p>
            <a:r>
              <a:rPr lang="en-US" dirty="0"/>
              <a:t>He assisted Muhammad </a:t>
            </a:r>
            <a:r>
              <a:rPr lang="en-US" dirty="0" err="1"/>
              <a:t>ib</a:t>
            </a:r>
            <a:r>
              <a:rPr lang="en-US" dirty="0"/>
              <a:t> </a:t>
            </a:r>
            <a:r>
              <a:rPr lang="en-US" dirty="0" err="1"/>
              <a:t>Qasim</a:t>
            </a:r>
            <a:r>
              <a:rPr lang="en-US" dirty="0"/>
              <a:t> in all his undertakings, and was addressed by the title of </a:t>
            </a:r>
            <a:r>
              <a:rPr lang="en-US" i="1" dirty="0" err="1"/>
              <a:t>mubarak</a:t>
            </a:r>
            <a:r>
              <a:rPr lang="en-US" i="1" dirty="0"/>
              <a:t> </a:t>
            </a:r>
            <a:r>
              <a:rPr lang="en-US" i="1" dirty="0" err="1"/>
              <a:t>mushir</a:t>
            </a:r>
            <a:r>
              <a:rPr lang="en-US" dirty="0"/>
              <a:t> (prosperous </a:t>
            </a:r>
            <a:r>
              <a:rPr lang="en-US"/>
              <a:t>counsellor).“</a:t>
            </a:r>
          </a:p>
          <a:p>
            <a:r>
              <a:rPr lang="en-US"/>
              <a:t>The </a:t>
            </a:r>
            <a:r>
              <a:rPr lang="en-US" dirty="0"/>
              <a:t>generosity shown by Muhammad to the leading Indian administrators was rewarded by their loyal cooperation.</a:t>
            </a:r>
            <a:endParaRPr lang="en-IN" dirty="0"/>
          </a:p>
        </p:txBody>
      </p:sp>
    </p:spTree>
    <p:extLst>
      <p:ext uri="{BB962C8B-B14F-4D97-AF65-F5344CB8AC3E}">
        <p14:creationId xmlns:p14="http://schemas.microsoft.com/office/powerpoint/2010/main" val="314384888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34</TotalTime>
  <Words>302</Words>
  <Application>Microsoft Office PowerPoint</Application>
  <PresentationFormat>Widescreen</PresentationFormat>
  <Paragraphs>47</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Trebuchet MS</vt:lpstr>
      <vt:lpstr>Wingdings 3</vt:lpstr>
      <vt:lpstr>Facet</vt:lpstr>
      <vt:lpstr>Arab Conquest of Sindh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Arab Conquest of Sindh</dc:title>
  <dc:creator>user</dc:creator>
  <cp:lastModifiedBy>user</cp:lastModifiedBy>
  <cp:revision>7</cp:revision>
  <dcterms:created xsi:type="dcterms:W3CDTF">2020-07-26T17:03:38Z</dcterms:created>
  <dcterms:modified xsi:type="dcterms:W3CDTF">2020-07-27T01:12:41Z</dcterms:modified>
</cp:coreProperties>
</file>